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6" r:id="rId4"/>
    <p:sldId id="257" r:id="rId5"/>
    <p:sldId id="258" r:id="rId6"/>
    <p:sldId id="259" r:id="rId7"/>
    <p:sldId id="260" r:id="rId8"/>
  </p:sldIdLst>
  <p:sldSz cx="12192000" cy="6858000"/>
  <p:notesSz cx="6742113" cy="98758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F73576-7638-4854-B540-CDCC623EA08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F6AED7A-5399-4ECE-84A2-341E7E9BE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E251078-F768-4E68-888F-50EFE4113193}"/>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5" name="フッター プレースホルダー 4">
            <a:extLst>
              <a:ext uri="{FF2B5EF4-FFF2-40B4-BE49-F238E27FC236}">
                <a16:creationId xmlns:a16="http://schemas.microsoft.com/office/drawing/2014/main" id="{E0C5D72E-4B8A-4184-81ED-69B6694002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A13338-D4D5-4057-BB3B-952401261C2A}"/>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25008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E1FF6-2F9B-42DF-9147-F2BDF4F2AF0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EB9BEA-5AC4-4707-8F56-D03289C32A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F56E38-9654-4639-B223-21E6F5807635}"/>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5" name="フッター プレースホルダー 4">
            <a:extLst>
              <a:ext uri="{FF2B5EF4-FFF2-40B4-BE49-F238E27FC236}">
                <a16:creationId xmlns:a16="http://schemas.microsoft.com/office/drawing/2014/main" id="{6A1F61CD-AA78-4DEF-B82F-48D5CF18C7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C66221-BD7F-4E60-9EA9-BE9BD2631766}"/>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264936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A7373F-B9BE-4540-80D7-7C970BEBA9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DAF670-7F09-490F-8368-5692E0BE440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E521BD-2A78-438F-BB63-55986A8A5BF3}"/>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5" name="フッター プレースホルダー 4">
            <a:extLst>
              <a:ext uri="{FF2B5EF4-FFF2-40B4-BE49-F238E27FC236}">
                <a16:creationId xmlns:a16="http://schemas.microsoft.com/office/drawing/2014/main" id="{484E7BF3-F4F5-4700-9892-F1B6485682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D60819-A91E-4991-98EF-6A21BF08CB23}"/>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85649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EF4C89-FC29-43E8-85C3-6E6E616FCA1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266F82-BA2F-48C0-9640-D4D8425B7DE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D1D2FD-BF1C-4FAC-B7B1-05BD9FCEA45B}"/>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5" name="フッター プレースホルダー 4">
            <a:extLst>
              <a:ext uri="{FF2B5EF4-FFF2-40B4-BE49-F238E27FC236}">
                <a16:creationId xmlns:a16="http://schemas.microsoft.com/office/drawing/2014/main" id="{F4A036F9-6458-4270-8E8F-D4705CF9AB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6FA898-9F9F-4E55-8AB2-DD7F7152FE44}"/>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226854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ABE69-0FF9-423A-83C0-370662E5830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05D887-C53B-4632-A7F9-FBE92D3345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DD7006-CDEF-4003-A258-1478D6C0326E}"/>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5" name="フッター プレースホルダー 4">
            <a:extLst>
              <a:ext uri="{FF2B5EF4-FFF2-40B4-BE49-F238E27FC236}">
                <a16:creationId xmlns:a16="http://schemas.microsoft.com/office/drawing/2014/main" id="{170A8E35-23FA-43C7-8283-C9D717DFC5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6925F1-211A-4612-BEAD-42FA8B45B834}"/>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23454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007732-5029-4E13-90A6-B93B4FCB0D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3C7EE6-CC08-4E42-8039-4D6C3837D39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06AAC1C-2BA7-47DF-8251-3483FB569CA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A888171-6142-46B0-B2A6-A6969299C291}"/>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6" name="フッター プレースホルダー 5">
            <a:extLst>
              <a:ext uri="{FF2B5EF4-FFF2-40B4-BE49-F238E27FC236}">
                <a16:creationId xmlns:a16="http://schemas.microsoft.com/office/drawing/2014/main" id="{17A2E36F-B885-4A61-AAE1-01FC1D6DBE3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A3E627-DF25-4098-A877-141E606E75E2}"/>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269207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21074-3926-47C1-A0F7-A9ABE1FEC99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C6A2BE-10EA-4343-AA6B-D643D4730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3111247-11A1-4E03-A890-0CDF1B52261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8E82B3-56BF-4379-9D44-11AF115E8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FFDFE80-FD82-4CC1-89BF-699DD29BA88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9FDF942-AD06-446A-ADB2-6721F9B89F1E}"/>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8" name="フッター プレースホルダー 7">
            <a:extLst>
              <a:ext uri="{FF2B5EF4-FFF2-40B4-BE49-F238E27FC236}">
                <a16:creationId xmlns:a16="http://schemas.microsoft.com/office/drawing/2014/main" id="{950F1909-59DA-4AC0-BE9D-EB5A010A4E3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035C73-980F-44F0-B974-58D1ED30FFA7}"/>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195773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8274A2-836A-4D17-8179-EBEF35483BC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51D08F1-6E9C-4AFD-9430-575DC1D92423}"/>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4" name="フッター プレースホルダー 3">
            <a:extLst>
              <a:ext uri="{FF2B5EF4-FFF2-40B4-BE49-F238E27FC236}">
                <a16:creationId xmlns:a16="http://schemas.microsoft.com/office/drawing/2014/main" id="{FC3810FB-6408-45FA-8EBA-F787647EC9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F70DB7-15CC-42CC-88A9-E26D26AF9A51}"/>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286099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44DC6CE-BE7A-44B0-9FB8-78531A92C6B4}"/>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3" name="フッター プレースホルダー 2">
            <a:extLst>
              <a:ext uri="{FF2B5EF4-FFF2-40B4-BE49-F238E27FC236}">
                <a16:creationId xmlns:a16="http://schemas.microsoft.com/office/drawing/2014/main" id="{B47C25DF-2AC7-4054-B25B-478B56A03E7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06AE5F-1F32-4B42-8DCA-98A9B985A67A}"/>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376923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6BCC8-B110-4131-8631-6D8FCD2C13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162D0A-1F71-4D95-B3E0-5AAD51FCD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861B56-BB61-4F3B-AE3A-222F547E9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091293-6907-4958-8834-4CB884CB0BD1}"/>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6" name="フッター プレースホルダー 5">
            <a:extLst>
              <a:ext uri="{FF2B5EF4-FFF2-40B4-BE49-F238E27FC236}">
                <a16:creationId xmlns:a16="http://schemas.microsoft.com/office/drawing/2014/main" id="{E8A35892-E8D5-4043-B426-A88B6AE1D7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B42BF9-1E63-4274-A464-439C76E5E39D}"/>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90891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063D44-2B2C-44F8-972D-25B10EF0FD0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27D33D-6C8B-444A-B15A-BD1658165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A8D74BA7-74E1-4D66-BE44-F4952EC7A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B13BDFB-71EB-4E24-B0B3-28F29AFB0382}"/>
              </a:ext>
            </a:extLst>
          </p:cNvPr>
          <p:cNvSpPr>
            <a:spLocks noGrp="1"/>
          </p:cNvSpPr>
          <p:nvPr>
            <p:ph type="dt" sz="half" idx="10"/>
          </p:nvPr>
        </p:nvSpPr>
        <p:spPr/>
        <p:txBody>
          <a:bodyPr/>
          <a:lstStyle/>
          <a:p>
            <a:fld id="{D90DEBAB-4078-4D11-B00D-60430545B8D2}" type="datetimeFigureOut">
              <a:rPr kumimoji="1" lang="ja-JP" altLang="en-US" smtClean="0"/>
              <a:t>2025/12/4</a:t>
            </a:fld>
            <a:endParaRPr kumimoji="1" lang="ja-JP" altLang="en-US"/>
          </a:p>
        </p:txBody>
      </p:sp>
      <p:sp>
        <p:nvSpPr>
          <p:cNvPr id="6" name="フッター プレースホルダー 5">
            <a:extLst>
              <a:ext uri="{FF2B5EF4-FFF2-40B4-BE49-F238E27FC236}">
                <a16:creationId xmlns:a16="http://schemas.microsoft.com/office/drawing/2014/main" id="{29734D34-BEC8-441C-AF40-D6E8A6F783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035E8E-0CC7-47A1-8237-4F4F998ECC84}"/>
              </a:ext>
            </a:extLst>
          </p:cNvPr>
          <p:cNvSpPr>
            <a:spLocks noGrp="1"/>
          </p:cNvSpPr>
          <p:nvPr>
            <p:ph type="sldNum" sz="quarter" idx="12"/>
          </p:nvPr>
        </p:nvSpPr>
        <p:spPr/>
        <p:txBody>
          <a:body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140715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9AEFAE-2FD2-46C1-B92E-DF1159E90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536399-8429-42B9-8A23-DB92DC0D2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95006D-E2A2-46E5-8261-D43368B9B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DEBAB-4078-4D11-B00D-60430545B8D2}" type="datetimeFigureOut">
              <a:rPr kumimoji="1" lang="ja-JP" altLang="en-US" smtClean="0"/>
              <a:t>2025/12/4</a:t>
            </a:fld>
            <a:endParaRPr kumimoji="1" lang="ja-JP" altLang="en-US"/>
          </a:p>
        </p:txBody>
      </p:sp>
      <p:sp>
        <p:nvSpPr>
          <p:cNvPr id="5" name="フッター プレースホルダー 4">
            <a:extLst>
              <a:ext uri="{FF2B5EF4-FFF2-40B4-BE49-F238E27FC236}">
                <a16:creationId xmlns:a16="http://schemas.microsoft.com/office/drawing/2014/main" id="{AD38D794-3E65-4B27-BB08-AFDD8581D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2E38913-8F65-4260-B67C-ED6DFD60A9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3233-DC1E-4656-92D9-F7D36930ECEC}" type="slidenum">
              <a:rPr kumimoji="1" lang="ja-JP" altLang="en-US" smtClean="0"/>
              <a:t>‹#›</a:t>
            </a:fld>
            <a:endParaRPr kumimoji="1" lang="ja-JP" altLang="en-US"/>
          </a:p>
        </p:txBody>
      </p:sp>
    </p:spTree>
    <p:extLst>
      <p:ext uri="{BB962C8B-B14F-4D97-AF65-F5344CB8AC3E}">
        <p14:creationId xmlns:p14="http://schemas.microsoft.com/office/powerpoint/2010/main" val="47122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E804C09-6251-094E-61D8-A72F3B671153}"/>
              </a:ext>
            </a:extLst>
          </p:cNvPr>
          <p:cNvSpPr/>
          <p:nvPr/>
        </p:nvSpPr>
        <p:spPr>
          <a:xfrm>
            <a:off x="518160" y="391887"/>
            <a:ext cx="1115568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国家緊急ブリーフィング　</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National Emergency Briefing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2025</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年</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11</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月</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27</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日</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9</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時～</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12</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時　　</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Central Hall Westminster</a:t>
            </a:r>
          </a:p>
        </p:txBody>
      </p:sp>
      <p:sp>
        <p:nvSpPr>
          <p:cNvPr id="5" name="テキスト ボックス 4">
            <a:extLst>
              <a:ext uri="{FF2B5EF4-FFF2-40B4-BE49-F238E27FC236}">
                <a16:creationId xmlns:a16="http://schemas.microsoft.com/office/drawing/2014/main" id="{BB2D24EC-250D-1627-5B16-6429FB1B681C}"/>
              </a:ext>
            </a:extLst>
          </p:cNvPr>
          <p:cNvSpPr txBox="1"/>
          <p:nvPr/>
        </p:nvSpPr>
        <p:spPr>
          <a:xfrm>
            <a:off x="518161" y="1584960"/>
            <a:ext cx="11403874"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英国の一流専門家</a:t>
            </a:r>
            <a:r>
              <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rPr>
              <a:t>10</a:t>
            </a: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名が、招待客のみの政治家、ビジネス、文化、信仰、スポーツ、メディアのリーダーに対し、健康、食料、国家安全保障、経済に関する最新の影響について解説する。</a:t>
            </a: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英国の科学者から英国議会議員への公開書簡／署名者</a:t>
            </a:r>
            <a:r>
              <a:rPr kumimoji="1" lang="en-US" altLang="ja-JP"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1,046</a:t>
            </a:r>
            <a:r>
              <a:rPr kumimoji="1" lang="ja-JP" altLang="en-US"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名</a:t>
            </a:r>
            <a:endParaRPr kumimoji="1" lang="en-US" altLang="ja-JP"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英国は国家規模の気候と自然災害に直面している。人為的な気候変動によって激化した気象現象が起こらない週はほとんどない。</a:t>
            </a: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私たち</a:t>
            </a:r>
            <a:r>
              <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rPr>
              <a:t>54</a:t>
            </a: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ヶ国の科学者として、私たちはすべての国会議員に</a:t>
            </a:r>
            <a:r>
              <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rPr>
              <a:t>11</a:t>
            </a: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月</a:t>
            </a:r>
            <a:r>
              <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rPr>
              <a:t>27</a:t>
            </a: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日にウェストミンスターで開催される国家緊急ブリーフィングに出席するよう強く求めます。</a:t>
            </a: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初めて第一線の専門家たちが、我国に迫るリスクの深刻化の全体像とエビデンスに基づいた解決策を提示します。このブリーフィングは生態系の崩壊から食糧供給、そして国家安全保障に至るまで危機全体を網羅します。</a:t>
            </a: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科学的理解が進むにつれ私たちの対応も進化しなければなりません。</a:t>
            </a: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科学者として私たちは将来に待ち受けてる危険について率直に発言する義務があります。</a:t>
            </a:r>
          </a:p>
        </p:txBody>
      </p:sp>
    </p:spTree>
    <p:extLst>
      <p:ext uri="{BB962C8B-B14F-4D97-AF65-F5344CB8AC3E}">
        <p14:creationId xmlns:p14="http://schemas.microsoft.com/office/powerpoint/2010/main" val="267209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B9D348A-CC15-DC93-D661-DD49C12E3792}"/>
              </a:ext>
            </a:extLst>
          </p:cNvPr>
          <p:cNvSpPr/>
          <p:nvPr/>
        </p:nvSpPr>
        <p:spPr>
          <a:xfrm>
            <a:off x="518160" y="391887"/>
            <a:ext cx="1115568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国家緊急ブリーフィング　</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National Emergency Briefing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2025</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年</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11</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月</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27</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日</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9</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時～</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12</a:t>
            </a:r>
            <a:r>
              <a:rPr kumimoji="1" lang="ja-JP"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時　　</a:t>
            </a:r>
            <a:r>
              <a:rPr kumimoji="1" lang="en-US" altLang="ja-JP"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n-cs"/>
              </a:rPr>
              <a:t>Central Hall Westminster</a:t>
            </a:r>
          </a:p>
        </p:txBody>
      </p:sp>
      <p:sp>
        <p:nvSpPr>
          <p:cNvPr id="3" name="テキスト ボックス 2">
            <a:extLst>
              <a:ext uri="{FF2B5EF4-FFF2-40B4-BE49-F238E27FC236}">
                <a16:creationId xmlns:a16="http://schemas.microsoft.com/office/drawing/2014/main" id="{A99A28EC-D56F-CAA9-C1C5-667C490B92AA}"/>
              </a:ext>
            </a:extLst>
          </p:cNvPr>
          <p:cNvSpPr txBox="1"/>
          <p:nvPr/>
        </p:nvSpPr>
        <p:spPr>
          <a:xfrm>
            <a:off x="600891" y="1436914"/>
            <a:ext cx="622798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機器に先手を打つ政治家とメディアのための重要な情報</a:t>
            </a: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招待者限定（</a:t>
            </a:r>
            <a:r>
              <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rPr>
              <a:t>850</a:t>
            </a:r>
            <a:r>
              <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rPr>
              <a:t>名程度）</a:t>
            </a: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Arial"/>
                <a:ea typeface="ＭＳ Ｐゴシック"/>
                <a:cs typeface="+mn-cs"/>
              </a:rPr>
              <a:t>Key speakers</a:t>
            </a:r>
          </a:p>
        </p:txBody>
      </p:sp>
      <p:graphicFrame>
        <p:nvGraphicFramePr>
          <p:cNvPr id="5" name="表 4">
            <a:extLst>
              <a:ext uri="{FF2B5EF4-FFF2-40B4-BE49-F238E27FC236}">
                <a16:creationId xmlns:a16="http://schemas.microsoft.com/office/drawing/2014/main" id="{1E7B10ED-FC77-29F4-0DCA-D3DFE5B37A02}"/>
              </a:ext>
            </a:extLst>
          </p:cNvPr>
          <p:cNvGraphicFramePr>
            <a:graphicFrameLocks noGrp="1"/>
          </p:cNvGraphicFramePr>
          <p:nvPr/>
        </p:nvGraphicFramePr>
        <p:xfrm>
          <a:off x="600891" y="2760353"/>
          <a:ext cx="10990218" cy="3708400"/>
        </p:xfrm>
        <a:graphic>
          <a:graphicData uri="http://schemas.openxmlformats.org/drawingml/2006/table">
            <a:tbl>
              <a:tblPr bandRow="1">
                <a:tableStyleId>{5C22544A-7EE6-4342-B048-85BDC9FD1C3A}</a:tableStyleId>
              </a:tblPr>
              <a:tblGrid>
                <a:gridCol w="3491818">
                  <a:extLst>
                    <a:ext uri="{9D8B030D-6E8A-4147-A177-3AD203B41FA5}">
                      <a16:colId xmlns:a16="http://schemas.microsoft.com/office/drawing/2014/main" val="590372662"/>
                    </a:ext>
                  </a:extLst>
                </a:gridCol>
                <a:gridCol w="7498400">
                  <a:extLst>
                    <a:ext uri="{9D8B030D-6E8A-4147-A177-3AD203B41FA5}">
                      <a16:colId xmlns:a16="http://schemas.microsoft.com/office/drawing/2014/main" val="4155767695"/>
                    </a:ext>
                  </a:extLst>
                </a:gridCol>
              </a:tblGrid>
              <a:tr h="370840">
                <a:tc>
                  <a:txBody>
                    <a:bodyPr/>
                    <a:lstStyle/>
                    <a:p>
                      <a:r>
                        <a:rPr kumimoji="1" lang="en-US" altLang="ja-JP" dirty="0"/>
                        <a:t>Prof. Mike Berners-Lee</a:t>
                      </a:r>
                      <a:endParaRPr kumimoji="1" lang="ja-JP" altLang="en-US" dirty="0"/>
                    </a:p>
                  </a:txBody>
                  <a:tcPr/>
                </a:tc>
                <a:tc>
                  <a:txBody>
                    <a:bodyPr/>
                    <a:lstStyle/>
                    <a:p>
                      <a:r>
                        <a:rPr kumimoji="1" lang="ja-JP" altLang="en-US" dirty="0"/>
                        <a:t>ブリーフィングの議長／ランカスター大学、カーボンフットプリント</a:t>
                      </a:r>
                    </a:p>
                  </a:txBody>
                  <a:tcPr/>
                </a:tc>
                <a:extLst>
                  <a:ext uri="{0D108BD9-81ED-4DB2-BD59-A6C34878D82A}">
                    <a16:rowId xmlns:a16="http://schemas.microsoft.com/office/drawing/2014/main" val="3651361125"/>
                  </a:ext>
                </a:extLst>
              </a:tr>
              <a:tr h="370840">
                <a:tc>
                  <a:txBody>
                    <a:bodyPr/>
                    <a:lstStyle/>
                    <a:p>
                      <a:r>
                        <a:rPr kumimoji="1" lang="en-US" altLang="ja-JP" dirty="0"/>
                        <a:t>Prof. Kevin Anderson</a:t>
                      </a:r>
                      <a:endParaRPr kumimoji="1" lang="ja-JP" altLang="en-US" dirty="0"/>
                    </a:p>
                  </a:txBody>
                  <a:tcPr/>
                </a:tc>
                <a:tc>
                  <a:txBody>
                    <a:bodyPr/>
                    <a:lstStyle/>
                    <a:p>
                      <a:r>
                        <a:rPr kumimoji="1" lang="ja-JP" altLang="en-US" dirty="0"/>
                        <a:t>気候とエネルギー／マンチェスター大学、ウプサラ大学、ベルゲン大学</a:t>
                      </a:r>
                    </a:p>
                  </a:txBody>
                  <a:tcPr/>
                </a:tc>
                <a:extLst>
                  <a:ext uri="{0D108BD9-81ED-4DB2-BD59-A6C34878D82A}">
                    <a16:rowId xmlns:a16="http://schemas.microsoft.com/office/drawing/2014/main" val="971361151"/>
                  </a:ext>
                </a:extLst>
              </a:tr>
              <a:tr h="370840">
                <a:tc>
                  <a:txBody>
                    <a:bodyPr/>
                    <a:lstStyle/>
                    <a:p>
                      <a:r>
                        <a:rPr kumimoji="1" lang="en-US" altLang="ja-JP" dirty="0"/>
                        <a:t>Prof. Nathalie Seddon</a:t>
                      </a:r>
                      <a:endParaRPr kumimoji="1" lang="ja-JP" altLang="en-US" dirty="0"/>
                    </a:p>
                  </a:txBody>
                  <a:tcPr/>
                </a:tc>
                <a:tc>
                  <a:txBody>
                    <a:bodyPr/>
                    <a:lstStyle/>
                    <a:p>
                      <a:r>
                        <a:rPr kumimoji="1" lang="ja-JP" altLang="en-US" dirty="0"/>
                        <a:t>自然／オックスフォード大学</a:t>
                      </a:r>
                    </a:p>
                  </a:txBody>
                  <a:tcPr/>
                </a:tc>
                <a:extLst>
                  <a:ext uri="{0D108BD9-81ED-4DB2-BD59-A6C34878D82A}">
                    <a16:rowId xmlns:a16="http://schemas.microsoft.com/office/drawing/2014/main" val="2179356605"/>
                  </a:ext>
                </a:extLst>
              </a:tr>
              <a:tr h="370840">
                <a:tc>
                  <a:txBody>
                    <a:bodyPr/>
                    <a:lstStyle/>
                    <a:p>
                      <a:r>
                        <a:rPr kumimoji="1" lang="en-US" altLang="ja-JP" dirty="0"/>
                        <a:t>Prof. Paul Behrens</a:t>
                      </a:r>
                      <a:endParaRPr kumimoji="1" lang="ja-JP" altLang="en-US" dirty="0"/>
                    </a:p>
                  </a:txBody>
                  <a:tcPr/>
                </a:tc>
                <a:tc>
                  <a:txBody>
                    <a:bodyPr/>
                    <a:lstStyle/>
                    <a:p>
                      <a:r>
                        <a:rPr kumimoji="1" lang="ja-JP" altLang="en-US" dirty="0"/>
                        <a:t>食品の安全／英国アカデミーグローバル教授</a:t>
                      </a:r>
                    </a:p>
                  </a:txBody>
                  <a:tcPr/>
                </a:tc>
                <a:extLst>
                  <a:ext uri="{0D108BD9-81ED-4DB2-BD59-A6C34878D82A}">
                    <a16:rowId xmlns:a16="http://schemas.microsoft.com/office/drawing/2014/main" val="509117329"/>
                  </a:ext>
                </a:extLst>
              </a:tr>
              <a:tr h="370840">
                <a:tc>
                  <a:txBody>
                    <a:bodyPr/>
                    <a:lstStyle/>
                    <a:p>
                      <a:r>
                        <a:rPr kumimoji="1" lang="en-US" altLang="ja-JP" dirty="0"/>
                        <a:t>Prof. Tim Lenton</a:t>
                      </a:r>
                      <a:endParaRPr kumimoji="1" lang="ja-JP" altLang="en-US" dirty="0"/>
                    </a:p>
                  </a:txBody>
                  <a:tcPr/>
                </a:tc>
                <a:tc>
                  <a:txBody>
                    <a:bodyPr/>
                    <a:lstStyle/>
                    <a:p>
                      <a:r>
                        <a:rPr kumimoji="1" lang="ja-JP" altLang="en-US" dirty="0"/>
                        <a:t>気候転換点／エクセター大学</a:t>
                      </a:r>
                    </a:p>
                  </a:txBody>
                  <a:tcPr/>
                </a:tc>
                <a:extLst>
                  <a:ext uri="{0D108BD9-81ED-4DB2-BD59-A6C34878D82A}">
                    <a16:rowId xmlns:a16="http://schemas.microsoft.com/office/drawing/2014/main" val="1813814661"/>
                  </a:ext>
                </a:extLst>
              </a:tr>
              <a:tr h="370840">
                <a:tc>
                  <a:txBody>
                    <a:bodyPr/>
                    <a:lstStyle/>
                    <a:p>
                      <a:r>
                        <a:rPr kumimoji="1" lang="en-US" altLang="ja-JP" dirty="0"/>
                        <a:t>Prof. Hayley Fowler</a:t>
                      </a:r>
                      <a:endParaRPr kumimoji="1" lang="ja-JP" altLang="en-US" dirty="0"/>
                    </a:p>
                  </a:txBody>
                  <a:tcPr/>
                </a:tc>
                <a:tc>
                  <a:txBody>
                    <a:bodyPr/>
                    <a:lstStyle/>
                    <a:p>
                      <a:r>
                        <a:rPr kumimoji="1" lang="ja-JP" altLang="en-US" dirty="0"/>
                        <a:t>極端気象／ニューカッスル大学</a:t>
                      </a:r>
                    </a:p>
                  </a:txBody>
                  <a:tcPr/>
                </a:tc>
                <a:extLst>
                  <a:ext uri="{0D108BD9-81ED-4DB2-BD59-A6C34878D82A}">
                    <a16:rowId xmlns:a16="http://schemas.microsoft.com/office/drawing/2014/main" val="1033864936"/>
                  </a:ext>
                </a:extLst>
              </a:tr>
              <a:tr h="370840">
                <a:tc>
                  <a:txBody>
                    <a:bodyPr/>
                    <a:lstStyle/>
                    <a:p>
                      <a:r>
                        <a:rPr kumimoji="1" lang="en-US" altLang="ja-JP" dirty="0"/>
                        <a:t>Lt. General Richard </a:t>
                      </a:r>
                      <a:r>
                        <a:rPr kumimoji="1" lang="en-US" altLang="ja-JP" dirty="0" err="1"/>
                        <a:t>Nugee</a:t>
                      </a:r>
                      <a:endParaRPr kumimoji="1" lang="ja-JP" altLang="en-US" dirty="0"/>
                    </a:p>
                  </a:txBody>
                  <a:tcPr/>
                </a:tc>
                <a:tc>
                  <a:txBody>
                    <a:bodyPr/>
                    <a:lstStyle/>
                    <a:p>
                      <a:r>
                        <a:rPr kumimoji="1" lang="ja-JP" altLang="en-US" dirty="0"/>
                        <a:t>国家安全保障／イギリス陸軍中将（退役）</a:t>
                      </a:r>
                    </a:p>
                  </a:txBody>
                  <a:tcPr/>
                </a:tc>
                <a:extLst>
                  <a:ext uri="{0D108BD9-81ED-4DB2-BD59-A6C34878D82A}">
                    <a16:rowId xmlns:a16="http://schemas.microsoft.com/office/drawing/2014/main" val="2890676789"/>
                  </a:ext>
                </a:extLst>
              </a:tr>
              <a:tr h="370840">
                <a:tc>
                  <a:txBody>
                    <a:bodyPr/>
                    <a:lstStyle/>
                    <a:p>
                      <a:r>
                        <a:rPr kumimoji="1" lang="en-US" altLang="ja-JP" dirty="0"/>
                        <a:t>Prof. Hugh Montgomery</a:t>
                      </a:r>
                      <a:endParaRPr kumimoji="1" lang="ja-JP" altLang="en-US" dirty="0"/>
                    </a:p>
                  </a:txBody>
                  <a:tcPr/>
                </a:tc>
                <a:tc>
                  <a:txBody>
                    <a:bodyPr/>
                    <a:lstStyle/>
                    <a:p>
                      <a:r>
                        <a:rPr kumimoji="1" lang="ja-JP" altLang="en-US" dirty="0"/>
                        <a:t>健康／ユニバーシティ・カレッジ・ロンドン</a:t>
                      </a:r>
                    </a:p>
                  </a:txBody>
                  <a:tcPr/>
                </a:tc>
                <a:extLst>
                  <a:ext uri="{0D108BD9-81ED-4DB2-BD59-A6C34878D82A}">
                    <a16:rowId xmlns:a16="http://schemas.microsoft.com/office/drawing/2014/main" val="2569509162"/>
                  </a:ext>
                </a:extLst>
              </a:tr>
              <a:tr h="370840">
                <a:tc>
                  <a:txBody>
                    <a:bodyPr/>
                    <a:lstStyle/>
                    <a:p>
                      <a:r>
                        <a:rPr kumimoji="1" lang="en-US" altLang="ja-JP" dirty="0"/>
                        <a:t>Angela Francis</a:t>
                      </a:r>
                      <a:endParaRPr kumimoji="1" lang="ja-JP" altLang="en-US" dirty="0"/>
                    </a:p>
                  </a:txBody>
                  <a:tcPr/>
                </a:tc>
                <a:tc>
                  <a:txBody>
                    <a:bodyPr/>
                    <a:lstStyle/>
                    <a:p>
                      <a:r>
                        <a:rPr kumimoji="1" lang="ja-JP" altLang="en-US" dirty="0"/>
                        <a:t>経済／グリーン経済政策の専門家</a:t>
                      </a:r>
                    </a:p>
                  </a:txBody>
                  <a:tcPr/>
                </a:tc>
                <a:extLst>
                  <a:ext uri="{0D108BD9-81ED-4DB2-BD59-A6C34878D82A}">
                    <a16:rowId xmlns:a16="http://schemas.microsoft.com/office/drawing/2014/main" val="1929161163"/>
                  </a:ext>
                </a:extLst>
              </a:tr>
              <a:tr h="370840">
                <a:tc>
                  <a:txBody>
                    <a:bodyPr/>
                    <a:lstStyle/>
                    <a:p>
                      <a:r>
                        <a:rPr kumimoji="1" lang="en-US" altLang="ja-JP" dirty="0"/>
                        <a:t>Tessa Khan</a:t>
                      </a:r>
                      <a:endParaRPr kumimoji="1" lang="ja-JP" altLang="en-US" dirty="0"/>
                    </a:p>
                  </a:txBody>
                  <a:tcPr/>
                </a:tc>
                <a:tc>
                  <a:txBody>
                    <a:bodyPr/>
                    <a:lstStyle/>
                    <a:p>
                      <a:r>
                        <a:rPr kumimoji="1" lang="ja-JP" altLang="en-US" dirty="0"/>
                        <a:t>エネルギー転換／弁護士</a:t>
                      </a:r>
                    </a:p>
                  </a:txBody>
                  <a:tcPr/>
                </a:tc>
                <a:extLst>
                  <a:ext uri="{0D108BD9-81ED-4DB2-BD59-A6C34878D82A}">
                    <a16:rowId xmlns:a16="http://schemas.microsoft.com/office/drawing/2014/main" val="671498580"/>
                  </a:ext>
                </a:extLst>
              </a:tr>
            </a:tbl>
          </a:graphicData>
        </a:graphic>
      </p:graphicFrame>
      <p:sp>
        <p:nvSpPr>
          <p:cNvPr id="6" name="テキスト ボックス 5">
            <a:extLst>
              <a:ext uri="{FF2B5EF4-FFF2-40B4-BE49-F238E27FC236}">
                <a16:creationId xmlns:a16="http://schemas.microsoft.com/office/drawing/2014/main" id="{E1C0F19E-11B8-7C3D-C370-9239981FDDF6}"/>
              </a:ext>
            </a:extLst>
          </p:cNvPr>
          <p:cNvSpPr txBox="1"/>
          <p:nvPr/>
        </p:nvSpPr>
        <p:spPr>
          <a:xfrm>
            <a:off x="600891" y="6488668"/>
            <a:ext cx="98026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支援者：サイモン・オールドリッチとニック・オールドリッチ兄弟が主導して多くの団体が支援している</a:t>
            </a:r>
          </a:p>
        </p:txBody>
      </p:sp>
    </p:spTree>
    <p:extLst>
      <p:ext uri="{BB962C8B-B14F-4D97-AF65-F5344CB8AC3E}">
        <p14:creationId xmlns:p14="http://schemas.microsoft.com/office/powerpoint/2010/main" val="417418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F38002F-7C2A-F8FA-96B7-372BC7ED7699}"/>
              </a:ext>
            </a:extLst>
          </p:cNvPr>
          <p:cNvSpPr/>
          <p:nvPr/>
        </p:nvSpPr>
        <p:spPr>
          <a:xfrm>
            <a:off x="0" y="1"/>
            <a:ext cx="12192000" cy="6444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effectLst>
                  <a:outerShdw blurRad="38100" dist="38100" dir="2700000" algn="tl">
                    <a:srgbClr val="000000">
                      <a:alpha val="43137"/>
                    </a:srgbClr>
                  </a:outerShdw>
                </a:effectLst>
              </a:rPr>
              <a:t>英国、国家緊急ブリーフィング（</a:t>
            </a:r>
            <a:r>
              <a:rPr kumimoji="1" lang="en-US" altLang="ja-JP" sz="2800" dirty="0">
                <a:effectLst>
                  <a:outerShdw blurRad="38100" dist="38100" dir="2700000" algn="tl">
                    <a:srgbClr val="000000">
                      <a:alpha val="43137"/>
                    </a:srgbClr>
                  </a:outerShdw>
                </a:effectLst>
              </a:rPr>
              <a:t>National Emergency Briefing</a:t>
            </a:r>
            <a:r>
              <a:rPr kumimoji="1" lang="ja-JP" altLang="en-US" sz="2800" dirty="0">
                <a:effectLst>
                  <a:outerShdw blurRad="38100" dist="38100" dir="2700000" algn="tl">
                    <a:srgbClr val="000000">
                      <a:alpha val="43137"/>
                    </a:srgbClr>
                  </a:outerShdw>
                </a:effectLst>
              </a:rPr>
              <a:t>）の結果</a:t>
            </a:r>
          </a:p>
        </p:txBody>
      </p:sp>
      <p:sp>
        <p:nvSpPr>
          <p:cNvPr id="5" name="テキスト ボックス 4">
            <a:extLst>
              <a:ext uri="{FF2B5EF4-FFF2-40B4-BE49-F238E27FC236}">
                <a16:creationId xmlns:a16="http://schemas.microsoft.com/office/drawing/2014/main" id="{EB96DEB7-7374-3108-308A-57BD2C168B78}"/>
              </a:ext>
            </a:extLst>
          </p:cNvPr>
          <p:cNvSpPr txBox="1"/>
          <p:nvPr/>
        </p:nvSpPr>
        <p:spPr>
          <a:xfrm>
            <a:off x="95795" y="792481"/>
            <a:ext cx="11669486" cy="563231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t>2025</a:t>
            </a:r>
            <a:r>
              <a:rPr kumimoji="1" lang="ja-JP" altLang="en-US" sz="2400" dirty="0"/>
              <a:t>年</a:t>
            </a:r>
            <a:r>
              <a:rPr kumimoji="1" lang="en-US" altLang="ja-JP" sz="2400" dirty="0"/>
              <a:t>11</a:t>
            </a:r>
            <a:r>
              <a:rPr kumimoji="1" lang="ja-JP" altLang="en-US" sz="2400" dirty="0"/>
              <a:t>月</a:t>
            </a:r>
            <a:r>
              <a:rPr kumimoji="1" lang="en-US" altLang="ja-JP" sz="2400" dirty="0"/>
              <a:t>27</a:t>
            </a:r>
            <a:r>
              <a:rPr kumimoji="1" lang="ja-JP" altLang="en-US" sz="2400" dirty="0"/>
              <a:t>日</a:t>
            </a:r>
            <a:r>
              <a:rPr kumimoji="1" lang="en-US" altLang="ja-JP" sz="2400" dirty="0"/>
              <a:t>9</a:t>
            </a:r>
            <a:r>
              <a:rPr kumimoji="1" lang="ja-JP" altLang="en-US" sz="2400" dirty="0"/>
              <a:t>：</a:t>
            </a:r>
            <a:r>
              <a:rPr kumimoji="1" lang="en-US" altLang="ja-JP" sz="2400" dirty="0"/>
              <a:t>00</a:t>
            </a:r>
            <a:r>
              <a:rPr kumimoji="1" lang="ja-JP" altLang="en-US" sz="2400" dirty="0"/>
              <a:t>～</a:t>
            </a:r>
            <a:r>
              <a:rPr kumimoji="1" lang="en-US" altLang="ja-JP" sz="2400" dirty="0"/>
              <a:t>12</a:t>
            </a:r>
            <a:r>
              <a:rPr kumimoji="1" lang="ja-JP" altLang="en-US" sz="2400" dirty="0"/>
              <a:t>：</a:t>
            </a:r>
            <a:r>
              <a:rPr kumimoji="1" lang="en-US" altLang="ja-JP" sz="2400" dirty="0"/>
              <a:t>00</a:t>
            </a:r>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lang="ja-JP" altLang="en-US" sz="2400" dirty="0"/>
              <a:t>ロンドン　ウェストミンスター・セントラルホール</a:t>
            </a:r>
            <a:endParaRPr lang="en-US" altLang="ja-JP" sz="2400" dirty="0"/>
          </a:p>
          <a:p>
            <a:pPr marL="285750" indent="-285750">
              <a:buFont typeface="Arial" panose="020B0604020202020204" pitchFamily="34" charset="0"/>
              <a:buChar char="•"/>
            </a:pPr>
            <a:endParaRPr lang="en-US" altLang="ja-JP" sz="2400" dirty="0"/>
          </a:p>
          <a:p>
            <a:pPr marL="285750" indent="-285750">
              <a:buFont typeface="Arial" panose="020B0604020202020204" pitchFamily="34" charset="0"/>
              <a:buChar char="•"/>
            </a:pPr>
            <a:r>
              <a:rPr kumimoji="1" lang="ja-JP" altLang="en-US" sz="2400" dirty="0"/>
              <a:t>一流の専門家</a:t>
            </a:r>
            <a:r>
              <a:rPr kumimoji="1" lang="en-US" altLang="ja-JP" sz="2400" dirty="0"/>
              <a:t>10</a:t>
            </a:r>
            <a:r>
              <a:rPr kumimoji="1" lang="ja-JP" altLang="en-US" sz="2400" dirty="0"/>
              <a:t>名が、招待客のみの聴衆</a:t>
            </a:r>
            <a:r>
              <a:rPr kumimoji="1" lang="en-US" altLang="ja-JP" sz="2400" dirty="0"/>
              <a:t>1,250</a:t>
            </a:r>
            <a:r>
              <a:rPr kumimoji="1" lang="ja-JP" altLang="en-US" sz="2400" dirty="0"/>
              <a:t>名、政治家、ビジネス、文化、信仰、スポーツ、メディアのリーダーに対して健康、食糧、国家安全保障、経済に関して気候と自然の非常事態の影響と、その科学に基づく解決策を説明した。</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lang="ja-JP" altLang="en-US" sz="2400" dirty="0"/>
              <a:t>国会議員</a:t>
            </a:r>
            <a:r>
              <a:rPr lang="en-US" altLang="ja-JP" sz="2400" dirty="0"/>
              <a:t>81</a:t>
            </a:r>
            <a:r>
              <a:rPr lang="ja-JP" altLang="en-US" sz="2400" dirty="0"/>
              <a:t>名と貴族院議員</a:t>
            </a:r>
            <a:r>
              <a:rPr lang="en-US" altLang="ja-JP" sz="2400" dirty="0"/>
              <a:t>52</a:t>
            </a:r>
            <a:r>
              <a:rPr lang="ja-JP" altLang="en-US" sz="2400" dirty="0"/>
              <a:t>名が参加登録。科学者やその他の専門家は英国が戦時と同等の規模の緊急対応を講じる必要がある理由を説明した。</a:t>
            </a:r>
            <a:endParaRPr lang="en-US" altLang="ja-JP" sz="2400" dirty="0"/>
          </a:p>
          <a:p>
            <a:pPr marL="285750" indent="-285750">
              <a:buFont typeface="Arial" panose="020B0604020202020204" pitchFamily="34" charset="0"/>
              <a:buChar char="•"/>
            </a:pPr>
            <a:endParaRPr lang="en-US" altLang="ja-JP" sz="2400" dirty="0"/>
          </a:p>
          <a:p>
            <a:pPr marL="285750" indent="-285750">
              <a:buFont typeface="Arial" panose="020B0604020202020204" pitchFamily="34" charset="0"/>
              <a:buChar char="•"/>
            </a:pPr>
            <a:r>
              <a:rPr kumimoji="1" lang="ja-JP" altLang="en-US" sz="2400" dirty="0"/>
              <a:t>緊急ブリーフィングのテレビ放映をスターマー首相やテレビ各局に求める公開書簡を発表</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lang="en-US" altLang="ja-JP" sz="2400" dirty="0"/>
              <a:t>45</a:t>
            </a:r>
            <a:r>
              <a:rPr lang="ja-JP" altLang="en-US" sz="2400" dirty="0"/>
              <a:t>分のドキュメンタリーを制作中で来春初旬の公開を予定</a:t>
            </a:r>
            <a:endParaRPr kumimoji="1" lang="ja-JP" altLang="en-US" sz="2400" dirty="0"/>
          </a:p>
        </p:txBody>
      </p:sp>
    </p:spTree>
    <p:extLst>
      <p:ext uri="{BB962C8B-B14F-4D97-AF65-F5344CB8AC3E}">
        <p14:creationId xmlns:p14="http://schemas.microsoft.com/office/powerpoint/2010/main" val="400843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01442A-E259-0F66-A154-360AB9C660D2}"/>
              </a:ext>
            </a:extLst>
          </p:cNvPr>
          <p:cNvSpPr txBox="1"/>
          <p:nvPr/>
        </p:nvSpPr>
        <p:spPr>
          <a:xfrm>
            <a:off x="158803" y="792406"/>
            <a:ext cx="11874394" cy="5940088"/>
          </a:xfrm>
          <a:prstGeom prst="rect">
            <a:avLst/>
          </a:prstGeom>
          <a:noFill/>
        </p:spPr>
        <p:txBody>
          <a:bodyPr wrap="square" rtlCol="0">
            <a:spAutoFit/>
          </a:bodyPr>
          <a:lstStyle/>
          <a:p>
            <a:r>
              <a:rPr kumimoji="1" lang="ja-JP" altLang="en-US" sz="2000" dirty="0"/>
              <a:t>今日、数百人の国会議員、貴族、ビジネス、信仰、スポーツ、文化界のリーダーが国家緊急ブリーフィングの</a:t>
            </a:r>
            <a:endParaRPr kumimoji="1" lang="en-US" altLang="ja-JP" sz="2000" dirty="0"/>
          </a:p>
          <a:p>
            <a:r>
              <a:rPr kumimoji="1" lang="ja-JP" altLang="en-US" sz="2000" dirty="0"/>
              <a:t>ためにウェストミンスターに集まりました。</a:t>
            </a:r>
            <a:endParaRPr kumimoji="1" lang="en-US" altLang="ja-JP" sz="2000" dirty="0"/>
          </a:p>
          <a:p>
            <a:endParaRPr kumimoji="1" lang="en-US" altLang="ja-JP" sz="2000" dirty="0"/>
          </a:p>
          <a:p>
            <a:r>
              <a:rPr lang="ja-JP" altLang="en-US" sz="2000" dirty="0"/>
              <a:t>英国は深刻な社会的影響の連鎖に早急に備えなければならないことを示す最新の証拠が提示されました。</a:t>
            </a:r>
            <a:endParaRPr lang="en-US" altLang="ja-JP" sz="2000" dirty="0"/>
          </a:p>
          <a:p>
            <a:r>
              <a:rPr kumimoji="1" lang="ja-JP" altLang="en-US" sz="2000" dirty="0"/>
              <a:t>化石燃料に資金提供された偽情報がウェストミンスターとメディアに氾濫していることに、私たちは深く憂慮しています。</a:t>
            </a:r>
            <a:endParaRPr kumimoji="1" lang="en-US" altLang="ja-JP" sz="2000" dirty="0"/>
          </a:p>
          <a:p>
            <a:endParaRPr lang="en-US" altLang="ja-JP" sz="2000" dirty="0"/>
          </a:p>
          <a:p>
            <a:r>
              <a:rPr kumimoji="1" lang="en-US" altLang="ja-JP" sz="2000" dirty="0"/>
              <a:t>2003</a:t>
            </a:r>
            <a:r>
              <a:rPr lang="ja-JP" altLang="en-US" sz="2000" dirty="0"/>
              <a:t>年の通信法に基づき、すべての公共放送局は主要な国内および国際問題について国民に情報を提供しなければなりません。英国はこれまでこの義務を果たしていません。</a:t>
            </a:r>
            <a:endParaRPr lang="en-US" altLang="ja-JP" sz="2000" dirty="0"/>
          </a:p>
          <a:p>
            <a:r>
              <a:rPr kumimoji="1" lang="ja-JP" altLang="en-US" sz="2000" dirty="0"/>
              <a:t>気候変動委員会も政府に対し、信頼できる公共情報を提供するよう強く求めています。</a:t>
            </a:r>
            <a:endParaRPr kumimoji="1" lang="en-US" altLang="ja-JP" sz="2000" dirty="0"/>
          </a:p>
          <a:p>
            <a:endParaRPr lang="en-US" altLang="ja-JP" sz="2000" dirty="0"/>
          </a:p>
          <a:p>
            <a:r>
              <a:rPr kumimoji="1" lang="ja-JP" altLang="en-US" sz="2000" u="sng" dirty="0"/>
              <a:t>したがって私たちは政府とすべての公共放送局に対し、国民に向けて緊急のテレビによる全国的な緊急説明会を開催し、この危機が自身と家族にもたらす深刻なリスクをすべての人が理解できるよう包括的な国民参加キャンペーンを実施するよう要請します。</a:t>
            </a:r>
            <a:endParaRPr kumimoji="1" lang="en-US" altLang="ja-JP" sz="2000" u="sng" dirty="0"/>
          </a:p>
          <a:p>
            <a:endParaRPr lang="en-US" altLang="ja-JP" sz="2000" u="sng" dirty="0"/>
          </a:p>
          <a:p>
            <a:endParaRPr lang="en-US" altLang="ja-JP" sz="2000" u="sng" dirty="0"/>
          </a:p>
          <a:p>
            <a:r>
              <a:rPr kumimoji="1" lang="en-US" altLang="ja-JP" sz="2000" dirty="0"/>
              <a:t>2025</a:t>
            </a:r>
            <a:r>
              <a:rPr kumimoji="1" lang="ja-JP" altLang="en-US" sz="2000" dirty="0"/>
              <a:t>年</a:t>
            </a:r>
            <a:r>
              <a:rPr kumimoji="1" lang="en-US" altLang="ja-JP" sz="2000" dirty="0"/>
              <a:t>11</a:t>
            </a:r>
            <a:r>
              <a:rPr kumimoji="1" lang="ja-JP" altLang="en-US" sz="2000" dirty="0"/>
              <a:t>月</a:t>
            </a:r>
            <a:r>
              <a:rPr kumimoji="1" lang="en-US" altLang="ja-JP" sz="2000" dirty="0"/>
              <a:t>27</a:t>
            </a:r>
            <a:r>
              <a:rPr kumimoji="1" lang="ja-JP" altLang="en-US" sz="2000" dirty="0"/>
              <a:t>日</a:t>
            </a:r>
            <a:endParaRPr kumimoji="1" lang="en-US" altLang="ja-JP" sz="2000" dirty="0"/>
          </a:p>
          <a:p>
            <a:r>
              <a:rPr lang="en-US" altLang="ja-JP" sz="2000" dirty="0"/>
              <a:t>Sir Keir Starmer, Tim Davie</a:t>
            </a:r>
            <a:r>
              <a:rPr lang="ja-JP" altLang="en-US" sz="2000" dirty="0"/>
              <a:t> </a:t>
            </a:r>
            <a:r>
              <a:rPr lang="en-US" altLang="ja-JP" sz="2000" dirty="0"/>
              <a:t>(BBC), Carolyn McCall (IYV), Jonathan Allan (Channel 5), Geraint Evans (S4C), and Dane Melanie Dawes (Ofcom)</a:t>
            </a:r>
            <a:endParaRPr kumimoji="1" lang="ja-JP" altLang="en-US" sz="2000" dirty="0"/>
          </a:p>
        </p:txBody>
      </p:sp>
      <p:sp>
        <p:nvSpPr>
          <p:cNvPr id="3" name="四角形: 角を丸くする 2">
            <a:extLst>
              <a:ext uri="{FF2B5EF4-FFF2-40B4-BE49-F238E27FC236}">
                <a16:creationId xmlns:a16="http://schemas.microsoft.com/office/drawing/2014/main" id="{CA1F5029-AD00-868D-728D-75614209914F}"/>
              </a:ext>
            </a:extLst>
          </p:cNvPr>
          <p:cNvSpPr/>
          <p:nvPr/>
        </p:nvSpPr>
        <p:spPr>
          <a:xfrm>
            <a:off x="242047" y="125506"/>
            <a:ext cx="7817224" cy="5916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400" dirty="0">
                <a:effectLst>
                  <a:outerShdw blurRad="38100" dist="38100" dir="2700000" algn="tl">
                    <a:srgbClr val="000000">
                      <a:alpha val="43137"/>
                    </a:srgbClr>
                  </a:outerShdw>
                </a:effectLst>
              </a:rPr>
              <a:t>National Emergency Briefing</a:t>
            </a:r>
            <a:r>
              <a:rPr kumimoji="1" lang="ja-JP" altLang="en-US" sz="2400" dirty="0">
                <a:effectLst>
                  <a:outerShdw blurRad="38100" dist="38100" dir="2700000" algn="tl">
                    <a:srgbClr val="000000">
                      <a:alpha val="43137"/>
                    </a:srgbClr>
                  </a:outerShdw>
                </a:effectLst>
              </a:rPr>
              <a:t>参加者からの書簡</a:t>
            </a:r>
          </a:p>
        </p:txBody>
      </p:sp>
    </p:spTree>
    <p:extLst>
      <p:ext uri="{BB962C8B-B14F-4D97-AF65-F5344CB8AC3E}">
        <p14:creationId xmlns:p14="http://schemas.microsoft.com/office/powerpoint/2010/main" val="176338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9863C94-133C-9AD3-1E3A-01A71EE22D10}"/>
              </a:ext>
            </a:extLst>
          </p:cNvPr>
          <p:cNvSpPr/>
          <p:nvPr/>
        </p:nvSpPr>
        <p:spPr>
          <a:xfrm>
            <a:off x="0" y="1"/>
            <a:ext cx="12192000" cy="959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effectLst>
                  <a:outerShdw blurRad="38100" dist="38100" dir="2700000" algn="tl">
                    <a:srgbClr val="000000">
                      <a:alpha val="43137"/>
                    </a:srgbClr>
                  </a:outerShdw>
                </a:effectLst>
              </a:rPr>
              <a:t>科学者らは英国経済と安全保障に対する深刻な気候関連リスクを警告</a:t>
            </a:r>
            <a:endParaRPr lang="en-US" altLang="ja-JP" sz="2400" dirty="0">
              <a:effectLst>
                <a:outerShdw blurRad="38100" dist="38100" dir="2700000" algn="tl">
                  <a:srgbClr val="000000">
                    <a:alpha val="43137"/>
                  </a:srgbClr>
                </a:outerShdw>
              </a:effectLst>
            </a:endParaRPr>
          </a:p>
          <a:p>
            <a:pPr algn="ctr"/>
            <a:r>
              <a:rPr kumimoji="1" lang="en-US" altLang="ja-JP" sz="2000" dirty="0"/>
              <a:t>Scientists warn of severe </a:t>
            </a:r>
            <a:r>
              <a:rPr lang="en-US" altLang="ja-JP" sz="2000" dirty="0"/>
              <a:t>climate</a:t>
            </a:r>
            <a:r>
              <a:rPr kumimoji="1" lang="en-US" altLang="ja-JP" sz="2000" dirty="0"/>
              <a:t>-related risks to UK economy and security</a:t>
            </a:r>
          </a:p>
          <a:p>
            <a:pPr algn="ctr"/>
            <a:r>
              <a:rPr lang="en-US" altLang="ja-JP" sz="2000" dirty="0"/>
              <a:t>The Guardian, Damien Gayle and Fiona Harvey, 2025</a:t>
            </a:r>
            <a:r>
              <a:rPr lang="ja-JP" altLang="en-US" sz="2000" dirty="0"/>
              <a:t>年</a:t>
            </a:r>
            <a:r>
              <a:rPr lang="en-US" altLang="ja-JP" sz="2000" dirty="0"/>
              <a:t>11</a:t>
            </a:r>
            <a:r>
              <a:rPr lang="ja-JP" altLang="en-US" sz="2000" dirty="0"/>
              <a:t>月</a:t>
            </a:r>
            <a:r>
              <a:rPr lang="en-US" altLang="ja-JP" sz="2000" dirty="0"/>
              <a:t>27</a:t>
            </a:r>
            <a:r>
              <a:rPr lang="ja-JP" altLang="en-US" sz="2000" dirty="0"/>
              <a:t>日</a:t>
            </a:r>
            <a:endParaRPr kumimoji="1" lang="ja-JP" altLang="en-US" dirty="0"/>
          </a:p>
        </p:txBody>
      </p:sp>
      <p:pic>
        <p:nvPicPr>
          <p:cNvPr id="3" name="図 2">
            <a:extLst>
              <a:ext uri="{FF2B5EF4-FFF2-40B4-BE49-F238E27FC236}">
                <a16:creationId xmlns:a16="http://schemas.microsoft.com/office/drawing/2014/main" id="{EDBE2CDC-E7CD-1A90-59AB-FEE69E505A80}"/>
              </a:ext>
            </a:extLst>
          </p:cNvPr>
          <p:cNvPicPr>
            <a:picLocks noChangeAspect="1"/>
          </p:cNvPicPr>
          <p:nvPr/>
        </p:nvPicPr>
        <p:blipFill>
          <a:blip r:embed="rId2"/>
          <a:stretch>
            <a:fillRect/>
          </a:stretch>
        </p:blipFill>
        <p:spPr>
          <a:xfrm>
            <a:off x="0" y="1102659"/>
            <a:ext cx="7082118" cy="5669422"/>
          </a:xfrm>
          <a:prstGeom prst="rect">
            <a:avLst/>
          </a:prstGeom>
        </p:spPr>
      </p:pic>
      <p:sp>
        <p:nvSpPr>
          <p:cNvPr id="4" name="テキスト ボックス 3">
            <a:extLst>
              <a:ext uri="{FF2B5EF4-FFF2-40B4-BE49-F238E27FC236}">
                <a16:creationId xmlns:a16="http://schemas.microsoft.com/office/drawing/2014/main" id="{70A7BBBC-CA58-7671-E55D-677F67E57F91}"/>
              </a:ext>
            </a:extLst>
          </p:cNvPr>
          <p:cNvSpPr txBox="1"/>
          <p:nvPr/>
        </p:nvSpPr>
        <p:spPr>
          <a:xfrm>
            <a:off x="7198659" y="1102659"/>
            <a:ext cx="4993341" cy="563231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000" dirty="0"/>
              <a:t>専門家はウェストミンスターで「初の国家緊急ブリーフィング」を行い必要な改革の規模を示した。</a:t>
            </a:r>
            <a:endParaRPr kumimoji="1" lang="en-US" altLang="ja-JP" sz="2000" dirty="0"/>
          </a:p>
          <a:p>
            <a:pPr marL="285750" indent="-285750">
              <a:buFont typeface="Arial" panose="020B0604020202020204" pitchFamily="34" charset="0"/>
              <a:buChar char="•"/>
            </a:pPr>
            <a:r>
              <a:rPr lang="en-US" altLang="ja-JP" sz="2000" dirty="0"/>
              <a:t>1000</a:t>
            </a:r>
            <a:r>
              <a:rPr lang="ja-JP" altLang="en-US" sz="2000" dirty="0"/>
              <a:t>人を超える企業幹部、上級公務員、自治体指導者らが</a:t>
            </a:r>
            <a:r>
              <a:rPr lang="en-US" altLang="ja-JP" sz="2000" dirty="0"/>
              <a:t>11</a:t>
            </a:r>
            <a:r>
              <a:rPr lang="ja-JP" altLang="en-US" sz="2000" dirty="0"/>
              <a:t>月</a:t>
            </a:r>
            <a:r>
              <a:rPr lang="en-US" altLang="ja-JP" sz="2000" dirty="0"/>
              <a:t>27</a:t>
            </a:r>
            <a:r>
              <a:rPr lang="ja-JP" altLang="en-US" sz="2000" dirty="0"/>
              <a:t>日木曜日午前にウェストミンスターのメソジスト教会中央ホールに集まった。</a:t>
            </a:r>
            <a:endParaRPr lang="en-US" altLang="ja-JP" sz="2000" dirty="0"/>
          </a:p>
          <a:p>
            <a:pPr marL="285750" indent="-285750">
              <a:buFont typeface="Arial" panose="020B0604020202020204" pitchFamily="34" charset="0"/>
              <a:buChar char="•"/>
            </a:pPr>
            <a:r>
              <a:rPr kumimoji="1" lang="ja-JP" altLang="en-US" sz="2000" dirty="0"/>
              <a:t>ケビン・アンダーソン教授</a:t>
            </a:r>
            <a:endParaRPr kumimoji="1" lang="en-US" altLang="ja-JP" sz="2000" dirty="0"/>
          </a:p>
          <a:p>
            <a:pPr lvl="1"/>
            <a:r>
              <a:rPr lang="ja-JP" altLang="en-US" sz="2000" dirty="0"/>
              <a:t>「現代社会の根本的かつ迅速で公正な脱炭素化と組織化された技術・社会革命を選ぶか、それとも気温上昇の中でレトリックと遅延を続けるか、後者を選ぶと混沌と暴力を伴う革命的変化が起こるだろう」</a:t>
            </a:r>
            <a:endParaRPr lang="en-US" altLang="ja-JP" sz="2000" dirty="0"/>
          </a:p>
          <a:p>
            <a:pPr marL="285750" indent="-285750">
              <a:buFont typeface="Arial" panose="020B0604020202020204" pitchFamily="34" charset="0"/>
              <a:buChar char="•"/>
            </a:pPr>
            <a:r>
              <a:rPr kumimoji="1" lang="ja-JP" altLang="en-US" sz="2000" dirty="0"/>
              <a:t>ナタリー・セドン教授</a:t>
            </a:r>
            <a:endParaRPr kumimoji="1" lang="en-US" altLang="ja-JP" sz="2000" dirty="0"/>
          </a:p>
          <a:p>
            <a:pPr lvl="1"/>
            <a:r>
              <a:rPr lang="ja-JP" altLang="en-US" sz="2000" dirty="0"/>
              <a:t>「気候が変化しているだけではなく、気候と守る生態系が崩壊しているため、私たちは国家的な緊急事態に直面している」</a:t>
            </a:r>
            <a:endParaRPr kumimoji="1" lang="ja-JP" altLang="en-US" sz="2000" dirty="0"/>
          </a:p>
        </p:txBody>
      </p:sp>
      <p:sp>
        <p:nvSpPr>
          <p:cNvPr id="5" name="テキスト ボックス 4">
            <a:extLst>
              <a:ext uri="{FF2B5EF4-FFF2-40B4-BE49-F238E27FC236}">
                <a16:creationId xmlns:a16="http://schemas.microsoft.com/office/drawing/2014/main" id="{E0952EC5-D721-23C0-D99E-B397B15CF0BE}"/>
              </a:ext>
            </a:extLst>
          </p:cNvPr>
          <p:cNvSpPr txBox="1"/>
          <p:nvPr/>
        </p:nvSpPr>
        <p:spPr>
          <a:xfrm>
            <a:off x="275581" y="6024282"/>
            <a:ext cx="6530955" cy="369332"/>
          </a:xfrm>
          <a:prstGeom prst="rect">
            <a:avLst/>
          </a:prstGeom>
          <a:noFill/>
        </p:spPr>
        <p:txBody>
          <a:bodyPr wrap="none" rtlCol="0">
            <a:spAutoFit/>
          </a:bodyPr>
          <a:lstStyle/>
          <a:p>
            <a:r>
              <a:rPr kumimoji="1" lang="en-US" altLang="ja-JP" dirty="0"/>
              <a:t>AMOC</a:t>
            </a:r>
            <a:r>
              <a:rPr kumimoji="1" lang="ja-JP" altLang="en-US" dirty="0"/>
              <a:t>が崩壊すると、ロンドンは冬に氷点下</a:t>
            </a:r>
            <a:r>
              <a:rPr kumimoji="1" lang="en-US" altLang="ja-JP" dirty="0"/>
              <a:t>20</a:t>
            </a:r>
            <a:r>
              <a:rPr kumimoji="1" lang="ja-JP" altLang="en-US" dirty="0"/>
              <a:t>度まで下がるだろう</a:t>
            </a:r>
          </a:p>
        </p:txBody>
      </p:sp>
    </p:spTree>
    <p:extLst>
      <p:ext uri="{BB962C8B-B14F-4D97-AF65-F5344CB8AC3E}">
        <p14:creationId xmlns:p14="http://schemas.microsoft.com/office/powerpoint/2010/main" val="74632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CF7DE44-2119-49E0-C142-7E5644C77604}"/>
              </a:ext>
            </a:extLst>
          </p:cNvPr>
          <p:cNvSpPr/>
          <p:nvPr/>
        </p:nvSpPr>
        <p:spPr>
          <a:xfrm>
            <a:off x="0" y="0"/>
            <a:ext cx="12192000" cy="11654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effectLst>
                  <a:outerShdw blurRad="38100" dist="38100" dir="2700000" algn="tl">
                    <a:srgbClr val="000000">
                      <a:alpha val="43137"/>
                    </a:srgbClr>
                  </a:outerShdw>
                </a:effectLst>
              </a:rPr>
              <a:t>気候変動対策が無ければ英国の安全保障、食糧、経済は危険にさらされると専門家が指摘</a:t>
            </a:r>
            <a:endParaRPr kumimoji="1" lang="en-US" altLang="ja-JP" sz="2400" dirty="0">
              <a:effectLst>
                <a:outerShdw blurRad="38100" dist="38100" dir="2700000" algn="tl">
                  <a:srgbClr val="000000">
                    <a:alpha val="43137"/>
                  </a:srgbClr>
                </a:outerShdw>
              </a:effectLst>
            </a:endParaRPr>
          </a:p>
          <a:p>
            <a:pPr algn="ctr"/>
            <a:r>
              <a:rPr lang="en-US" altLang="ja-JP" sz="2000" dirty="0"/>
              <a:t>UK security, food and economy at risk without climate action, experts say</a:t>
            </a:r>
          </a:p>
          <a:p>
            <a:pPr algn="ctr"/>
            <a:r>
              <a:rPr kumimoji="1" lang="en-US" altLang="ja-JP" sz="2000" dirty="0"/>
              <a:t>Claire Poole, Forbes  2025</a:t>
            </a:r>
            <a:r>
              <a:rPr kumimoji="1" lang="ja-JP" altLang="en-US" sz="2000" dirty="0"/>
              <a:t>年</a:t>
            </a:r>
            <a:r>
              <a:rPr kumimoji="1" lang="en-US" altLang="ja-JP" sz="2000" dirty="0"/>
              <a:t>11</a:t>
            </a:r>
            <a:r>
              <a:rPr kumimoji="1" lang="ja-JP" altLang="en-US" sz="2000" dirty="0"/>
              <a:t>月</a:t>
            </a:r>
            <a:r>
              <a:rPr kumimoji="1" lang="en-US" altLang="ja-JP" sz="2000" dirty="0"/>
              <a:t>28</a:t>
            </a:r>
            <a:r>
              <a:rPr kumimoji="1" lang="ja-JP" altLang="en-US" sz="2000" dirty="0"/>
              <a:t>日</a:t>
            </a:r>
          </a:p>
        </p:txBody>
      </p:sp>
      <p:sp>
        <p:nvSpPr>
          <p:cNvPr id="3" name="テキスト ボックス 2">
            <a:extLst>
              <a:ext uri="{FF2B5EF4-FFF2-40B4-BE49-F238E27FC236}">
                <a16:creationId xmlns:a16="http://schemas.microsoft.com/office/drawing/2014/main" id="{866CA560-05A0-5856-0D39-3EB6488EBEBF}"/>
              </a:ext>
            </a:extLst>
          </p:cNvPr>
          <p:cNvSpPr txBox="1"/>
          <p:nvPr/>
        </p:nvSpPr>
        <p:spPr>
          <a:xfrm>
            <a:off x="107576" y="1371600"/>
            <a:ext cx="12084424" cy="4678204"/>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a:t>緊急かつ抜本的な行動のみが、経済、食料供給、そして国家安全保障に影響を及ぼすシステムの崩壊を防ぐことができる。国家緊急ブリーフィングの明確なメッセージ。</a:t>
            </a:r>
            <a:endParaRPr lang="en-US" altLang="ja-JP" sz="2000" dirty="0"/>
          </a:p>
          <a:p>
            <a:pPr marL="285750" indent="-285750">
              <a:buFont typeface="Arial" panose="020B0604020202020204" pitchFamily="34" charset="0"/>
              <a:buChar char="•"/>
            </a:pPr>
            <a:r>
              <a:rPr kumimoji="1" lang="ja-JP" altLang="en-US" sz="2000" dirty="0"/>
              <a:t>気候変動と生物多様性の崩壊によって、急速に不安定化する世界において、英国の経済、安全保障、そして統治の基盤はもはや意味をなさない。今こそ理想主義に頼る時ではなく、即時の行動とリスク管理が求められる時である。</a:t>
            </a:r>
            <a:endParaRPr kumimoji="1" lang="en-US" altLang="ja-JP" sz="2000" dirty="0"/>
          </a:p>
          <a:p>
            <a:pPr marL="285750" indent="-285750">
              <a:buFont typeface="Arial" panose="020B0604020202020204" pitchFamily="34" charset="0"/>
              <a:buChar char="•"/>
            </a:pPr>
            <a:r>
              <a:rPr lang="ja-JP" altLang="en-US" sz="2000" u="sng" dirty="0"/>
              <a:t>斬新主義の時代は終わった</a:t>
            </a:r>
            <a:endParaRPr lang="en-US" altLang="ja-JP" sz="2000" u="sng" dirty="0"/>
          </a:p>
          <a:p>
            <a:pPr lvl="1"/>
            <a:r>
              <a:rPr lang="ja-JP" altLang="en-US" sz="2000" dirty="0"/>
              <a:t>気候変動と自然災害という緊急事態を国家危機と同等の重大さで扱うべきである。第二次大戦並みのリーダーシップが必要。</a:t>
            </a:r>
            <a:endParaRPr lang="en-US" altLang="ja-JP" sz="2000" dirty="0"/>
          </a:p>
          <a:p>
            <a:pPr marL="285750" indent="-285750">
              <a:buFont typeface="Arial" panose="020B0604020202020204" pitchFamily="34" charset="0"/>
              <a:buChar char="•"/>
            </a:pPr>
            <a:r>
              <a:rPr kumimoji="1" lang="ja-JP" altLang="en-US" sz="2000" u="sng" dirty="0"/>
              <a:t>国家安全保障上の脅威の新たな時代が到来</a:t>
            </a:r>
            <a:endParaRPr kumimoji="1" lang="en-US" altLang="ja-JP" sz="2000" u="sng" dirty="0"/>
          </a:p>
          <a:p>
            <a:pPr lvl="1"/>
            <a:r>
              <a:rPr lang="ja-JP" altLang="en-US" sz="2000" dirty="0"/>
              <a:t>複数の危機が連鎖的に発生している。英国は産業革命以降、生物多様性の</a:t>
            </a:r>
            <a:r>
              <a:rPr lang="en-US" altLang="ja-JP" sz="2000" dirty="0"/>
              <a:t>50</a:t>
            </a:r>
            <a:r>
              <a:rPr lang="ja-JP" altLang="en-US" sz="2000" dirty="0"/>
              <a:t>％を失った。自然は極めて重要な国家インフラ。</a:t>
            </a:r>
            <a:endParaRPr kumimoji="1" lang="en-US" altLang="ja-JP" sz="2000" dirty="0"/>
          </a:p>
          <a:p>
            <a:pPr marL="285750" indent="-285750">
              <a:buFont typeface="Arial" panose="020B0604020202020204" pitchFamily="34" charset="0"/>
              <a:buChar char="•"/>
            </a:pPr>
            <a:r>
              <a:rPr lang="ja-JP" altLang="en-US" sz="2000" u="sng" dirty="0"/>
              <a:t>テクノロジーはガバナンスの失敗から私たちを救えない</a:t>
            </a:r>
            <a:endParaRPr lang="en-US" altLang="ja-JP" sz="2000" u="sng" dirty="0"/>
          </a:p>
          <a:p>
            <a:pPr lvl="1"/>
            <a:r>
              <a:rPr lang="en-US" altLang="ja-JP" sz="2000" dirty="0"/>
              <a:t>CCS</a:t>
            </a:r>
            <a:r>
              <a:rPr lang="ja-JP" altLang="en-US" sz="2000" dirty="0"/>
              <a:t>は数十年にわたる投資にもかかわらず化石燃料由来の年間</a:t>
            </a:r>
            <a:r>
              <a:rPr lang="en-US" altLang="ja-JP" sz="2000" dirty="0"/>
              <a:t>CO</a:t>
            </a:r>
            <a:r>
              <a:rPr lang="en-US" altLang="ja-JP" sz="2000" baseline="-25000" dirty="0"/>
              <a:t>2</a:t>
            </a:r>
            <a:r>
              <a:rPr lang="ja-JP" altLang="en-US" sz="2000" dirty="0"/>
              <a:t>排出量の</a:t>
            </a:r>
            <a:r>
              <a:rPr lang="en-US" altLang="ja-JP" sz="2000" dirty="0"/>
              <a:t>0.03</a:t>
            </a:r>
            <a:r>
              <a:rPr lang="ja-JP" altLang="en-US" sz="2000" dirty="0"/>
              <a:t>％しか貯留出来ていない。遅延技術とタイムリー技術を区別する。</a:t>
            </a:r>
            <a:endParaRPr lang="en-US" altLang="ja-JP" sz="2000" dirty="0"/>
          </a:p>
          <a:p>
            <a:pPr marL="285750" indent="-285750">
              <a:buFont typeface="Arial" panose="020B0604020202020204" pitchFamily="34" charset="0"/>
              <a:buChar char="•"/>
            </a:pPr>
            <a:r>
              <a:rPr kumimoji="1" lang="ja-JP" altLang="en-US" sz="2000" u="sng" dirty="0"/>
              <a:t>食糧は国家安定の脆弱な基盤である</a:t>
            </a:r>
          </a:p>
        </p:txBody>
      </p:sp>
    </p:spTree>
    <p:extLst>
      <p:ext uri="{BB962C8B-B14F-4D97-AF65-F5344CB8AC3E}">
        <p14:creationId xmlns:p14="http://schemas.microsoft.com/office/powerpoint/2010/main" val="223335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B2BE3EF-02DC-0CC8-0BDF-675248043982}"/>
              </a:ext>
            </a:extLst>
          </p:cNvPr>
          <p:cNvSpPr/>
          <p:nvPr/>
        </p:nvSpPr>
        <p:spPr>
          <a:xfrm>
            <a:off x="226422" y="148046"/>
            <a:ext cx="5303521" cy="1532708"/>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effectLst>
                  <a:outerShdw blurRad="38100" dist="38100" dir="2700000" algn="tl">
                    <a:srgbClr val="000000">
                      <a:alpha val="43137"/>
                    </a:srgbClr>
                  </a:outerShdw>
                </a:effectLst>
              </a:rPr>
              <a:t>英国の国家緊急ブリーフィング</a:t>
            </a:r>
            <a:endParaRPr lang="en-US" altLang="ja-JP" sz="2000" dirty="0">
              <a:effectLst>
                <a:outerShdw blurRad="38100" dist="38100" dir="2700000" algn="tl">
                  <a:srgbClr val="000000">
                    <a:alpha val="43137"/>
                  </a:srgbClr>
                </a:outerShdw>
              </a:effectLst>
            </a:endParaRPr>
          </a:p>
          <a:p>
            <a:pPr algn="ctr"/>
            <a:r>
              <a:rPr kumimoji="1" lang="en-US" altLang="ja-JP" sz="2000" dirty="0" err="1"/>
              <a:t>DeBriefed</a:t>
            </a:r>
            <a:r>
              <a:rPr kumimoji="1" lang="en-US" altLang="ja-JP" sz="2000" dirty="0"/>
              <a:t> 28 November 2025: COP30’s ‘frustrating’ end : Asia floods; UK ‘emergency’ climate event</a:t>
            </a:r>
          </a:p>
          <a:p>
            <a:pPr algn="ctr"/>
            <a:r>
              <a:rPr lang="en-US" altLang="ja-JP" sz="2000" dirty="0"/>
              <a:t>Carbon Brief    2025</a:t>
            </a:r>
            <a:r>
              <a:rPr lang="ja-JP" altLang="en-US" sz="2000" dirty="0"/>
              <a:t>年</a:t>
            </a:r>
            <a:r>
              <a:rPr lang="en-US" altLang="ja-JP" sz="2000" dirty="0"/>
              <a:t>11</a:t>
            </a:r>
            <a:r>
              <a:rPr lang="ja-JP" altLang="en-US" sz="2000" dirty="0"/>
              <a:t>月</a:t>
            </a:r>
            <a:r>
              <a:rPr lang="en-US" altLang="ja-JP" sz="2000" dirty="0"/>
              <a:t>28</a:t>
            </a:r>
            <a:r>
              <a:rPr lang="ja-JP" altLang="en-US" sz="2000" dirty="0"/>
              <a:t>日</a:t>
            </a:r>
            <a:endParaRPr kumimoji="1" lang="ja-JP" altLang="en-US" sz="2000" dirty="0"/>
          </a:p>
        </p:txBody>
      </p:sp>
      <p:pic>
        <p:nvPicPr>
          <p:cNvPr id="3" name="図 2">
            <a:extLst>
              <a:ext uri="{FF2B5EF4-FFF2-40B4-BE49-F238E27FC236}">
                <a16:creationId xmlns:a16="http://schemas.microsoft.com/office/drawing/2014/main" id="{98A0E401-7B5B-2C79-ACE0-6BEA792AE3F4}"/>
              </a:ext>
            </a:extLst>
          </p:cNvPr>
          <p:cNvPicPr>
            <a:picLocks noChangeAspect="1"/>
          </p:cNvPicPr>
          <p:nvPr/>
        </p:nvPicPr>
        <p:blipFill>
          <a:blip r:embed="rId2"/>
          <a:stretch>
            <a:fillRect/>
          </a:stretch>
        </p:blipFill>
        <p:spPr>
          <a:xfrm>
            <a:off x="87085" y="1779250"/>
            <a:ext cx="5508683" cy="3674248"/>
          </a:xfrm>
          <a:prstGeom prst="rect">
            <a:avLst/>
          </a:prstGeom>
          <a:ln>
            <a:noFill/>
          </a:ln>
          <a:effectLst>
            <a:outerShdw blurRad="292100" dist="139700" dir="2700000" algn="tl" rotWithShape="0">
              <a:srgbClr val="333333">
                <a:alpha val="65000"/>
              </a:srgbClr>
            </a:outerShdw>
          </a:effectLst>
        </p:spPr>
      </p:pic>
      <p:sp>
        <p:nvSpPr>
          <p:cNvPr id="4" name="テキスト ボックス 3">
            <a:extLst>
              <a:ext uri="{FF2B5EF4-FFF2-40B4-BE49-F238E27FC236}">
                <a16:creationId xmlns:a16="http://schemas.microsoft.com/office/drawing/2014/main" id="{A498DE40-3F80-CCBA-E116-EB9374944E33}"/>
              </a:ext>
            </a:extLst>
          </p:cNvPr>
          <p:cNvSpPr txBox="1"/>
          <p:nvPr/>
        </p:nvSpPr>
        <p:spPr>
          <a:xfrm>
            <a:off x="5704114" y="148046"/>
            <a:ext cx="6487886" cy="6494085"/>
          </a:xfrm>
          <a:prstGeom prst="rect">
            <a:avLst/>
          </a:prstGeom>
          <a:noFill/>
        </p:spPr>
        <p:txBody>
          <a:bodyPr wrap="square" rtlCol="0">
            <a:spAutoFit/>
          </a:bodyPr>
          <a:lstStyle/>
          <a:p>
            <a:r>
              <a:rPr kumimoji="1" lang="ja-JP" altLang="en-US" sz="1600" u="sng" dirty="0"/>
              <a:t>クリス・パックム（アナウンサー）</a:t>
            </a:r>
            <a:endParaRPr kumimoji="1" lang="en-US" altLang="ja-JP" sz="1600" u="sng" dirty="0"/>
          </a:p>
          <a:p>
            <a:pPr lvl="1"/>
            <a:r>
              <a:rPr lang="ja-JP" altLang="en-US" sz="1600" dirty="0"/>
              <a:t>「誤った情報と嘘の危険な波」が押し寄せる中で気候変動について「科学に耳を傾ける」よう求めた。</a:t>
            </a:r>
            <a:endParaRPr lang="en-US" altLang="ja-JP" sz="1600" dirty="0"/>
          </a:p>
          <a:p>
            <a:r>
              <a:rPr kumimoji="1" lang="ja-JP" altLang="en-US" sz="1600" u="sng" dirty="0"/>
              <a:t>マイク・バーナーズ＝リー教授（ランカスター大学）</a:t>
            </a:r>
            <a:endParaRPr kumimoji="1" lang="en-US" altLang="ja-JP" sz="1600" u="sng" dirty="0"/>
          </a:p>
          <a:p>
            <a:pPr lvl="1"/>
            <a:r>
              <a:rPr lang="ja-JP" altLang="en-US" sz="1600" dirty="0"/>
              <a:t>「第二次世界大戦レベルのリーダーシップ」が必要</a:t>
            </a:r>
            <a:endParaRPr lang="en-US" altLang="ja-JP" sz="1600" dirty="0"/>
          </a:p>
          <a:p>
            <a:r>
              <a:rPr kumimoji="1" lang="ja-JP" altLang="en-US" sz="1600" u="sng" dirty="0"/>
              <a:t>ケビン・アンダーソン教授（マンチェスター大学）</a:t>
            </a:r>
            <a:endParaRPr kumimoji="1" lang="en-US" altLang="ja-JP" sz="1600" u="sng" dirty="0"/>
          </a:p>
          <a:p>
            <a:pPr lvl="1"/>
            <a:r>
              <a:rPr lang="ja-JP" altLang="en-US" sz="1600" dirty="0"/>
              <a:t>化石燃料を排除しなければ気温は上がり続けるばかりだ。マーシャルプランなみの計画立案を促す。</a:t>
            </a:r>
            <a:endParaRPr lang="en-US" altLang="ja-JP" sz="1600" dirty="0"/>
          </a:p>
          <a:p>
            <a:r>
              <a:rPr kumimoji="1" lang="ja-JP" altLang="en-US" sz="1600" u="sng" dirty="0"/>
              <a:t>ナタリー・セドン教授（オックスフォード大学）</a:t>
            </a:r>
            <a:endParaRPr kumimoji="1" lang="en-US" altLang="ja-JP" sz="1600" u="sng" dirty="0"/>
          </a:p>
          <a:p>
            <a:pPr lvl="1"/>
            <a:r>
              <a:rPr lang="ja-JP" altLang="en-US" sz="1600" dirty="0"/>
              <a:t>自然は国家にとって不可欠なインフラ／自然重視経済の実現</a:t>
            </a:r>
            <a:endParaRPr lang="en-US" altLang="ja-JP" sz="1600" dirty="0"/>
          </a:p>
          <a:p>
            <a:r>
              <a:rPr kumimoji="1" lang="ja-JP" altLang="en-US" sz="1600" u="sng" dirty="0"/>
              <a:t>ポール・ベーレンス教授（オックスフォード大学）</a:t>
            </a:r>
            <a:endParaRPr kumimoji="1" lang="en-US" altLang="ja-JP" sz="1600" u="sng" dirty="0"/>
          </a:p>
          <a:p>
            <a:pPr lvl="1"/>
            <a:r>
              <a:rPr lang="ja-JP" altLang="en-US" sz="1600" dirty="0"/>
              <a:t>気候変動による食料安全保障リスクを考慮すべき、英国の農地の</a:t>
            </a:r>
            <a:r>
              <a:rPr lang="en-US" altLang="ja-JP" sz="1600" dirty="0"/>
              <a:t>85</a:t>
            </a:r>
            <a:r>
              <a:rPr lang="ja-JP" altLang="en-US" sz="1600" dirty="0"/>
              <a:t>％を占める畜産業の持続不可能な土地利用。</a:t>
            </a:r>
            <a:endParaRPr lang="en-US" altLang="ja-JP" sz="1600" dirty="0"/>
          </a:p>
          <a:p>
            <a:r>
              <a:rPr kumimoji="1" lang="ja-JP" altLang="en-US" sz="1600" u="sng" dirty="0"/>
              <a:t>ティム・レントン教授（エクセター大学）</a:t>
            </a:r>
            <a:endParaRPr kumimoji="1" lang="en-US" altLang="ja-JP" sz="1600" u="sng" dirty="0"/>
          </a:p>
          <a:p>
            <a:pPr lvl="1"/>
            <a:r>
              <a:rPr lang="ja-JP" altLang="en-US" sz="1600" dirty="0"/>
              <a:t>気候転換点が突破されつつある。</a:t>
            </a:r>
            <a:r>
              <a:rPr lang="en-US" altLang="ja-JP" sz="1600" dirty="0"/>
              <a:t>AMOC</a:t>
            </a:r>
            <a:r>
              <a:rPr lang="ja-JP" altLang="en-US" sz="1600" dirty="0"/>
              <a:t>停止するとロンドンの冬の気温は氷点下</a:t>
            </a:r>
            <a:r>
              <a:rPr lang="en-US" altLang="ja-JP" sz="1600" dirty="0"/>
              <a:t>20</a:t>
            </a:r>
            <a:r>
              <a:rPr lang="ja-JP" altLang="en-US" sz="1600" dirty="0"/>
              <a:t>度</a:t>
            </a:r>
            <a:r>
              <a:rPr lang="en-US" altLang="ja-JP" sz="1600" dirty="0"/>
              <a:t>C</a:t>
            </a:r>
            <a:r>
              <a:rPr lang="ja-JP" altLang="en-US" sz="1600" dirty="0"/>
              <a:t>くらいになる。</a:t>
            </a:r>
            <a:endParaRPr lang="en-US" altLang="ja-JP" sz="1600" dirty="0"/>
          </a:p>
          <a:p>
            <a:r>
              <a:rPr kumimoji="1" lang="ja-JP" altLang="en-US" sz="1600" u="sng" dirty="0"/>
              <a:t>ヘイリー・ファウラー教授（ニューカッスル大学）</a:t>
            </a:r>
            <a:endParaRPr kumimoji="1" lang="en-US" altLang="ja-JP" sz="1600" u="sng" dirty="0"/>
          </a:p>
          <a:p>
            <a:pPr lvl="1"/>
            <a:r>
              <a:rPr lang="ja-JP" altLang="en-US" sz="1600" dirty="0"/>
              <a:t>イングランドの住宅の</a:t>
            </a:r>
            <a:r>
              <a:rPr lang="en-US" altLang="ja-JP" sz="1600" dirty="0"/>
              <a:t>4</a:t>
            </a:r>
            <a:r>
              <a:rPr lang="ja-JP" altLang="en-US" sz="1600" dirty="0"/>
              <a:t>軒に</a:t>
            </a:r>
            <a:r>
              <a:rPr lang="en-US" altLang="ja-JP" sz="1600" dirty="0"/>
              <a:t>1</a:t>
            </a:r>
            <a:r>
              <a:rPr lang="ja-JP" altLang="en-US" sz="1600" dirty="0"/>
              <a:t>軒が</a:t>
            </a:r>
            <a:r>
              <a:rPr lang="en-US" altLang="ja-JP" sz="1600" dirty="0"/>
              <a:t>2050</a:t>
            </a:r>
            <a:r>
              <a:rPr lang="ja-JP" altLang="en-US" sz="1600" dirty="0"/>
              <a:t>年までに洪水の危険にさらされる可能性。</a:t>
            </a:r>
            <a:endParaRPr lang="en-US" altLang="ja-JP" sz="1600" dirty="0"/>
          </a:p>
          <a:p>
            <a:r>
              <a:rPr lang="ja-JP" altLang="en-US" sz="1600" u="sng" dirty="0"/>
              <a:t>アンジェラ・フランシス（</a:t>
            </a:r>
            <a:r>
              <a:rPr lang="en-US" altLang="ja-JP" sz="1600" u="sng" dirty="0"/>
              <a:t>WWF-UK</a:t>
            </a:r>
            <a:r>
              <a:rPr lang="ja-JP" altLang="en-US" sz="1600" u="sng" dirty="0"/>
              <a:t>）</a:t>
            </a:r>
            <a:endParaRPr lang="en-US" altLang="ja-JP" sz="1600" u="sng" dirty="0"/>
          </a:p>
          <a:p>
            <a:pPr lvl="1"/>
            <a:r>
              <a:rPr lang="ja-JP" altLang="en-US" sz="1600" dirty="0"/>
              <a:t>ネットゼロ達成コストは年間</a:t>
            </a:r>
            <a:r>
              <a:rPr lang="en-US" altLang="ja-JP" sz="1600" dirty="0"/>
              <a:t>40</a:t>
            </a:r>
            <a:r>
              <a:rPr lang="ja-JP" altLang="en-US" sz="1600" dirty="0"/>
              <a:t>億ポンドで</a:t>
            </a:r>
            <a:r>
              <a:rPr lang="en-US" altLang="ja-JP" sz="1600" dirty="0"/>
              <a:t>GDP</a:t>
            </a:r>
            <a:r>
              <a:rPr lang="ja-JP" altLang="en-US" sz="1600" dirty="0"/>
              <a:t>の</a:t>
            </a:r>
            <a:r>
              <a:rPr lang="en-US" altLang="ja-JP" sz="1600" dirty="0"/>
              <a:t>0.2</a:t>
            </a:r>
            <a:r>
              <a:rPr lang="ja-JP" altLang="en-US" sz="1600" dirty="0"/>
              <a:t>％未満</a:t>
            </a:r>
            <a:endParaRPr lang="en-US" altLang="ja-JP" sz="1600" dirty="0"/>
          </a:p>
          <a:p>
            <a:r>
              <a:rPr lang="ja-JP" altLang="en-US" sz="1600" u="sng" dirty="0"/>
              <a:t>リチャード・ヌジー中将</a:t>
            </a:r>
            <a:endParaRPr lang="en-US" altLang="ja-JP" sz="1600" u="sng" dirty="0"/>
          </a:p>
          <a:p>
            <a:pPr lvl="1"/>
            <a:r>
              <a:rPr lang="ja-JP" altLang="en-US" sz="1600" dirty="0"/>
              <a:t>気候変動は国家安全保障リスクを増幅させる要因</a:t>
            </a:r>
            <a:endParaRPr lang="en-US" altLang="ja-JP" sz="1600" dirty="0"/>
          </a:p>
          <a:p>
            <a:r>
              <a:rPr kumimoji="1" lang="ja-JP" altLang="en-US" sz="1600" u="sng" dirty="0"/>
              <a:t>テッサ・カーン（環境弁護士）</a:t>
            </a:r>
            <a:endParaRPr kumimoji="1" lang="en-US" altLang="ja-JP" sz="1600" u="sng" dirty="0"/>
          </a:p>
          <a:p>
            <a:pPr lvl="1"/>
            <a:r>
              <a:rPr lang="ja-JP" altLang="en-US" sz="1600" dirty="0"/>
              <a:t>エネルギーコストの上昇は政治的リスクになる太陽光、風力は永遠に無料</a:t>
            </a:r>
            <a:endParaRPr lang="en-US" altLang="ja-JP" sz="1600" dirty="0"/>
          </a:p>
        </p:txBody>
      </p:sp>
      <p:sp>
        <p:nvSpPr>
          <p:cNvPr id="6" name="テキスト ボックス 5">
            <a:extLst>
              <a:ext uri="{FF2B5EF4-FFF2-40B4-BE49-F238E27FC236}">
                <a16:creationId xmlns:a16="http://schemas.microsoft.com/office/drawing/2014/main" id="{0DEA0A00-6FA5-7158-7F4C-53A1734AEC4C}"/>
              </a:ext>
            </a:extLst>
          </p:cNvPr>
          <p:cNvSpPr txBox="1"/>
          <p:nvPr/>
        </p:nvSpPr>
        <p:spPr>
          <a:xfrm>
            <a:off x="87085" y="5811134"/>
            <a:ext cx="5442858" cy="830997"/>
          </a:xfrm>
          <a:prstGeom prst="rect">
            <a:avLst/>
          </a:prstGeom>
          <a:noFill/>
        </p:spPr>
        <p:txBody>
          <a:bodyPr wrap="square">
            <a:spAutoFit/>
          </a:bodyPr>
          <a:lstStyle/>
          <a:p>
            <a:r>
              <a:rPr kumimoji="1" lang="ja-JP" altLang="en-US" sz="1600" u="sng" dirty="0"/>
              <a:t>ヒュー・モンゴメリ教授（ロンドン大学）</a:t>
            </a:r>
            <a:endParaRPr kumimoji="1" lang="en-US" altLang="ja-JP" sz="1600" u="sng" dirty="0"/>
          </a:p>
          <a:p>
            <a:pPr lvl="1"/>
            <a:r>
              <a:rPr lang="ja-JP" altLang="en-US" sz="1600" dirty="0"/>
              <a:t>気候緊急事態は健康上の緊急事態。肉の摂取量を減らす、公共交通機関の利用</a:t>
            </a:r>
            <a:endParaRPr kumimoji="1" lang="ja-JP" altLang="en-US" sz="1600" dirty="0"/>
          </a:p>
        </p:txBody>
      </p:sp>
    </p:spTree>
    <p:extLst>
      <p:ext uri="{BB962C8B-B14F-4D97-AF65-F5344CB8AC3E}">
        <p14:creationId xmlns:p14="http://schemas.microsoft.com/office/powerpoint/2010/main" val="6552498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E75B14C-5964-43CF-8628-7DB73123EB57}" vid="{DDFFBEA5-68E5-4880-9483-6F2AA51C3130}"/>
    </a:ext>
  </a:extLst>
</a:theme>
</file>

<file path=docProps/app.xml><?xml version="1.0" encoding="utf-8"?>
<Properties xmlns="http://schemas.openxmlformats.org/officeDocument/2006/extended-properties" xmlns:vt="http://schemas.openxmlformats.org/officeDocument/2006/docPropsVTypes">
  <Template>山本先生プレゼン</Template>
  <TotalTime>111</TotalTime>
  <Words>1591</Words>
  <Application>Microsoft Macintosh PowerPoint</Application>
  <PresentationFormat>ワイド画面</PresentationFormat>
  <Paragraphs>111</Paragraphs>
  <Slides>7</Slides>
  <Notes>0</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7</vt:i4>
      </vt:variant>
    </vt:vector>
  </HeadingPairs>
  <TitlesOfParts>
    <vt:vector size="9" baseType="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saraya2</dc:creator>
  <cp:lastModifiedBy>敏弘 岡部</cp:lastModifiedBy>
  <cp:revision>2</cp:revision>
  <cp:lastPrinted>2025-12-03T02:38:24Z</cp:lastPrinted>
  <dcterms:created xsi:type="dcterms:W3CDTF">2025-12-03T00:52:51Z</dcterms:created>
  <dcterms:modified xsi:type="dcterms:W3CDTF">2025-12-04T01:05:26Z</dcterms:modified>
</cp:coreProperties>
</file>